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66"/>
  </p:notesMasterIdLst>
  <p:sldIdLst>
    <p:sldId id="256" r:id="rId2"/>
    <p:sldId id="264" r:id="rId3"/>
    <p:sldId id="257" r:id="rId4"/>
    <p:sldId id="259" r:id="rId5"/>
    <p:sldId id="323" r:id="rId6"/>
    <p:sldId id="273" r:id="rId7"/>
    <p:sldId id="260" r:id="rId8"/>
    <p:sldId id="274" r:id="rId9"/>
    <p:sldId id="311" r:id="rId10"/>
    <p:sldId id="320" r:id="rId11"/>
    <p:sldId id="278" r:id="rId12"/>
    <p:sldId id="275" r:id="rId13"/>
    <p:sldId id="276" r:id="rId14"/>
    <p:sldId id="277" r:id="rId15"/>
    <p:sldId id="328" r:id="rId16"/>
    <p:sldId id="312" r:id="rId17"/>
    <p:sldId id="280" r:id="rId18"/>
    <p:sldId id="281" r:id="rId19"/>
    <p:sldId id="282" r:id="rId20"/>
    <p:sldId id="263" r:id="rId21"/>
    <p:sldId id="279" r:id="rId22"/>
    <p:sldId id="284" r:id="rId23"/>
    <p:sldId id="329" r:id="rId24"/>
    <p:sldId id="285" r:id="rId25"/>
    <p:sldId id="316" r:id="rId26"/>
    <p:sldId id="321" r:id="rId27"/>
    <p:sldId id="287" r:id="rId28"/>
    <p:sldId id="288" r:id="rId29"/>
    <p:sldId id="289" r:id="rId30"/>
    <p:sldId id="317" r:id="rId31"/>
    <p:sldId id="290" r:id="rId32"/>
    <p:sldId id="318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14" r:id="rId41"/>
    <p:sldId id="304" r:id="rId42"/>
    <p:sldId id="306" r:id="rId43"/>
    <p:sldId id="308" r:id="rId44"/>
    <p:sldId id="309" r:id="rId45"/>
    <p:sldId id="310" r:id="rId46"/>
    <p:sldId id="307" r:id="rId47"/>
    <p:sldId id="265" r:id="rId48"/>
    <p:sldId id="266" r:id="rId49"/>
    <p:sldId id="267" r:id="rId50"/>
    <p:sldId id="299" r:id="rId51"/>
    <p:sldId id="301" r:id="rId52"/>
    <p:sldId id="268" r:id="rId53"/>
    <p:sldId id="271" r:id="rId54"/>
    <p:sldId id="324" r:id="rId55"/>
    <p:sldId id="325" r:id="rId56"/>
    <p:sldId id="270" r:id="rId57"/>
    <p:sldId id="305" r:id="rId58"/>
    <p:sldId id="258" r:id="rId59"/>
    <p:sldId id="322" r:id="rId60"/>
    <p:sldId id="315" r:id="rId61"/>
    <p:sldId id="326" r:id="rId62"/>
    <p:sldId id="327" r:id="rId63"/>
    <p:sldId id="319" r:id="rId64"/>
    <p:sldId id="298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189" autoAdjust="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AEF55-A1C0-4E30-BB54-FF9A76401E88}" type="datetimeFigureOut">
              <a:rPr lang="en-IN" smtClean="0"/>
              <a:t>13-11-2015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12B70-4EDD-4D72-990F-021BE7803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423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396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Duplex </a:t>
            </a:r>
            <a:r>
              <a:rPr lang="en-US" baseline="0" dirty="0" err="1" smtClean="0"/>
              <a:t>doppler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52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of stroke among medically treated patients was constant over</a:t>
            </a:r>
            <a:r>
              <a:rPr lang="en-US" baseline="0" dirty="0" smtClean="0"/>
              <a:t> the duration of the study.</a:t>
            </a:r>
          </a:p>
          <a:p>
            <a:r>
              <a:rPr lang="en-US" baseline="0" dirty="0" smtClean="0"/>
              <a:t>Intervention may be approached in a more elective fashion.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58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were symptomatic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3051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30 days.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798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3 years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910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Rationale was that patients with these co-morbid conditions appear to represent the majority of patients undergoing CEA,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concerns have been raised about the generalizability of the CEA trial results in view of the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exclusion of those patients in major CEA trials.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carotid stenting procedures were done with the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Angioguard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protection device.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91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Guardwire</a:t>
            </a:r>
            <a:r>
              <a:rPr lang="en-US" dirty="0" smtClean="0"/>
              <a:t> _ distal occlusion device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7196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the publication of the SAPPHIRE and the CARESS trials, carotid artery stenting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rocketed.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642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rate of recurrent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ipsilateral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ischaemic strokes reported in the SPACE trial is similar for both treatment groups. The incidence of recurrent carotid stenosis at 2 years, as defined by ultrasound, is significantly higher after carotid artery stenting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0939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Largely accounted for by the higher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periprocedural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(within 30 days of the procedure) risk of stenting compared with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endarterectomy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575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</a:t>
            </a:r>
            <a:r>
              <a:rPr lang="en-US" baseline="0" dirty="0" smtClean="0"/>
              <a:t> aim of treatment is to prevent new onset stroke/TIAs.</a:t>
            </a:r>
          </a:p>
          <a:p>
            <a:r>
              <a:rPr lang="en-US" baseline="0" dirty="0" smtClean="0"/>
              <a:t>2 factors best associated with increased incidence of new onset stroke:</a:t>
            </a:r>
          </a:p>
          <a:p>
            <a:r>
              <a:rPr lang="en-US" baseline="0" dirty="0" smtClean="0"/>
              <a:t>Presence of symptoms attributable to the carotid disease.</a:t>
            </a:r>
          </a:p>
          <a:p>
            <a:r>
              <a:rPr lang="en-US" baseline="0" dirty="0" smtClean="0"/>
              <a:t>Degree of stenosis.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0823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Stenting should be avoided in older patients, but may be as safe as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endarterectomy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younger patients.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571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5208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autoregulatory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mechanism is the cerebrovascular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reactivity, the ability of the arterioles to constrict or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dilate in response to the alterations of blood flow.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Associated with the grade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ipsilateral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carotid stenosis, the presence of contralateral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carotid occlusion, and poor collateral flow.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7056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CAS trials till date have used distal emboli protection devices.</a:t>
            </a:r>
          </a:p>
          <a:p>
            <a:r>
              <a:rPr lang="en-US" dirty="0" smtClean="0"/>
              <a:t>Mo. Ma system: ECA balloon occlusion of vessels 3 to 6 mm</a:t>
            </a:r>
          </a:p>
          <a:p>
            <a:r>
              <a:rPr lang="en-US" dirty="0" smtClean="0"/>
              <a:t>                           CCA balloon occlusion of vessels 5 to 13 mm</a:t>
            </a:r>
          </a:p>
          <a:p>
            <a:r>
              <a:rPr lang="en-US" dirty="0" smtClean="0"/>
              <a:t>                           once both</a:t>
            </a:r>
            <a:r>
              <a:rPr lang="en-US" baseline="0" dirty="0" smtClean="0"/>
              <a:t> balloons inflated- </a:t>
            </a:r>
            <a:r>
              <a:rPr lang="en-US" baseline="0" dirty="0" err="1" smtClean="0"/>
              <a:t>antegrade</a:t>
            </a:r>
            <a:r>
              <a:rPr lang="en-US" baseline="0" dirty="0" smtClean="0"/>
              <a:t> blood flow arrested.</a:t>
            </a:r>
          </a:p>
          <a:p>
            <a:r>
              <a:rPr lang="en-US" baseline="0" dirty="0" smtClean="0"/>
              <a:t>                           through working channel any </a:t>
            </a:r>
            <a:r>
              <a:rPr lang="en-US" baseline="0" dirty="0" err="1" smtClean="0"/>
              <a:t>guidewire</a:t>
            </a:r>
            <a:r>
              <a:rPr lang="en-US" baseline="0" dirty="0" smtClean="0"/>
              <a:t> and stent may be deployed.</a:t>
            </a:r>
          </a:p>
          <a:p>
            <a:r>
              <a:rPr lang="en-US" dirty="0" smtClean="0"/>
              <a:t>Gore system allows for both active and passive flow reversal.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9542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241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Head-to-head studies comparing proximal protection device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distal embolic protection devices were small and used surrogate end points </a:t>
            </a:r>
          </a:p>
          <a:p>
            <a:r>
              <a:rPr lang="en-US" dirty="0" smtClean="0"/>
              <a:t>Success of these</a:t>
            </a:r>
            <a:r>
              <a:rPr lang="en-US" baseline="0" dirty="0" smtClean="0"/>
              <a:t> devices depends on adequate collateral circulation from the circle of Willis.</a:t>
            </a:r>
          </a:p>
          <a:p>
            <a:r>
              <a:rPr lang="en-US" baseline="0" dirty="0" smtClean="0"/>
              <a:t>Particularly useful in cases where tortuosity and disease distal to carotid bifurcation lesion would preclude use of distal filter and occlusion type devices.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6432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Contralateral stenosis and CEA restenosis are 2 groups wherein CAS is preferred for revascularization</a:t>
            </a:r>
            <a:r>
              <a:rPr lang="en-US" baseline="0" dirty="0" smtClean="0"/>
              <a:t> and they are associated with increased risk of ISR.</a:t>
            </a:r>
          </a:p>
          <a:p>
            <a:r>
              <a:rPr lang="en-US" baseline="0" dirty="0" smtClean="0"/>
              <a:t>Peak systolic velocity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402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 CAS better option.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103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extracranial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carotid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stenosis greater than 50–60% is an established risk factor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stroke in general, in the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-CABG setting, 60–80% of strokes in patients with significant carotid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stenosis occur in the territory not perfused by the affected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carotid.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50–75% of perioperative strokes overall occur in the absence of significant carotid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stenosis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Aortic arch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embolisation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be an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cause of stroke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3735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CEA with contralateral occlusion is a risky procedure but its risk may be justified considering the natural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history of the disease.? CAS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780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North American Symptomatic Carotid </a:t>
            </a:r>
            <a:r>
              <a:rPr lang="en-IN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Endarterectomy</a:t>
            </a:r>
            <a:r>
              <a:rPr lang="en-IN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Trial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European carotid surgery trial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432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Nondisabling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stroke is defined by a residual deficit associated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score ≤2 according to the Modified Rankin Scale.</a:t>
            </a:r>
          </a:p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degree of stenosis is based on catheter-based or </a:t>
            </a:r>
          </a:p>
          <a:p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noninvasive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vascular imaging compared with the distal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arterial lumen or velocity measurements by duplex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ultrasonography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1063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European society of vascular</a:t>
            </a:r>
            <a:r>
              <a:rPr lang="en-US" baseline="0" dirty="0" smtClean="0"/>
              <a:t> surgery 2009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56829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Conventional </a:t>
            </a:r>
            <a:r>
              <a:rPr lang="en-US" dirty="0" err="1" smtClean="0"/>
              <a:t>vs</a:t>
            </a:r>
            <a:r>
              <a:rPr lang="en-US" dirty="0" smtClean="0"/>
              <a:t> new paradigm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408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NASCET was established by angiographic calculation of ICA stenosis percentage using the following formula:</a:t>
            </a:r>
          </a:p>
          <a:p>
            <a:r>
              <a:rPr lang="en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ICA stenosis = (1 - [narrowest ICA diameter/diameter normal distal cervical ICA]) x 100</a:t>
            </a:r>
          </a:p>
          <a:p>
            <a:r>
              <a:rPr lang="en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ECST was established by angiographic calculation of ICA stenosis percentage using the following formula:</a:t>
            </a:r>
          </a:p>
          <a:p>
            <a:r>
              <a:rPr lang="en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ICA stenosis = (1 - [diameter of the most </a:t>
            </a:r>
            <a:r>
              <a:rPr lang="en-I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stenotic</a:t>
            </a:r>
            <a:r>
              <a:rPr lang="en-I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part/estimated original diameter at the site of the stenosis]) x 100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756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NASCET: most</a:t>
            </a:r>
            <a:r>
              <a:rPr lang="en-US" baseline="0" dirty="0" smtClean="0"/>
              <a:t> episodes within the first year of an index event.</a:t>
            </a:r>
            <a:endParaRPr lang="en-US" dirty="0" smtClean="0"/>
          </a:p>
          <a:p>
            <a:r>
              <a:rPr lang="en-US" dirty="0" smtClean="0"/>
              <a:t>Emphasizes</a:t>
            </a:r>
            <a:r>
              <a:rPr lang="en-US" baseline="0" dirty="0" smtClean="0"/>
              <a:t> early surgical intervention following an index neurological event.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300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Moderate &lt; 70%</a:t>
            </a:r>
          </a:p>
          <a:p>
            <a:r>
              <a:rPr lang="en-US" dirty="0" smtClean="0"/>
              <a:t>Severe 70-90%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947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Severity was categorized as follows: mild complication, no delay in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discharge, recovery documented in follow-up; moderate complication, delay in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discharge, readmission, or documented that deficit never recovered; severe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complication, permanent functional disability, including death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045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doppler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6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</a:t>
            </a:r>
            <a:r>
              <a:rPr lang="en-US" baseline="0" dirty="0" smtClean="0"/>
              <a:t> more in men and younger individuals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2B70-4EDD-4D72-990F-021BE7803291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771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8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3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85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49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18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6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53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0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9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0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2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0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6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1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8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75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640304"/>
            <a:ext cx="8825658" cy="3329581"/>
          </a:xfrm>
        </p:spPr>
        <p:txBody>
          <a:bodyPr/>
          <a:lstStyle/>
          <a:p>
            <a:r>
              <a:rPr lang="en-US" sz="4400" dirty="0" smtClean="0"/>
              <a:t>Revascularization in Carotid artery stenosis</a:t>
            </a:r>
            <a:endParaRPr lang="en-IN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937800"/>
            <a:ext cx="8825658" cy="86142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Evidence review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824" y="-1"/>
            <a:ext cx="3952875" cy="3479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3" y="167328"/>
            <a:ext cx="3656431" cy="33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NASCET- Perioperative events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248"/>
            <a:ext cx="6143625" cy="3724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53" y="1853248"/>
            <a:ext cx="6305048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833" y="530333"/>
            <a:ext cx="5843280" cy="284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33" y="3458587"/>
            <a:ext cx="5843280" cy="29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Prospective randomized multi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trial.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 clinical sites across US and Canada.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1662 patients with asymptomatic carotid stenosis &gt; 60% randomized to CEA versus medical therapy.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was halted at 2.7 years because of a projected 5.9% absolute risk reduction at 5 years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CEA ( projected rate 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psilateral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stroke 11% in medical group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5.1% in CEA group).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Perioperative stroke rate was 2.3%.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51" y="1"/>
            <a:ext cx="10146559" cy="20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452718"/>
            <a:ext cx="10236550" cy="5675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5849" y="2811142"/>
            <a:ext cx="10146559" cy="1339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 Patients with asymptomatic carotid stenosis &gt; 60% will have reduced 5 year risk of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stroke if CEA can be performed with less than 3% perioperative morbidity and mortality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7" y="0"/>
            <a:ext cx="9146004" cy="2286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305966"/>
            <a:ext cx="8946541" cy="4271297"/>
          </a:xfrm>
        </p:spPr>
        <p:txBody>
          <a:bodyPr>
            <a:normAutofit/>
          </a:bodyPr>
          <a:lstStyle/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3120 asymptomatic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patients( with &gt; 60% stenosis from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 centres in 30 countries were allocated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equally to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or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indefinite deferral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any carotid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procedure.</a:t>
            </a:r>
          </a:p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Perioperative risk of stroke or death within 30 days was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3·0% .</a:t>
            </a:r>
          </a:p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Excluding perioperative events and non-stroke mortality,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risks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(immediate </a:t>
            </a:r>
            <a:r>
              <a:rPr lang="en-IN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I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deferred CEA) were 4·1% versus 10·0% at 5 years (gain 5·9%, 95% CI 4·0–7·8) and 10·8%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versus 16·9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at 10 years (gain 6·1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2·7–9·4).</a:t>
            </a:r>
          </a:p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perioperative events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strokes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net risks were 6·9% versus 10·9% at 5 years (gain 4·1%, 2·0–6·2) and 13·4% versus 17·9% at 10 years (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 4·6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1·2–7·9)</a:t>
            </a:r>
            <a:endParaRPr lang="en-I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4" y="186638"/>
            <a:ext cx="11073629" cy="2749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60" y="2935705"/>
            <a:ext cx="8409243" cy="3836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111" y="2550695"/>
            <a:ext cx="9765215" cy="1331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for asymptomatic patients younger than 75 years of age reduces 10-year stroke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risks.</a:t>
            </a:r>
          </a:p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benefit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future patients will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 on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surgical risks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(which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might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 from those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trials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on whether life expectancy exceeds 10 </a:t>
            </a:r>
            <a:r>
              <a:rPr lang="en-I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years.</a:t>
            </a: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86" y="513632"/>
            <a:ext cx="10162227" cy="58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 case-series and registries of carotid stenting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44" y="1249236"/>
            <a:ext cx="7082435" cy="53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carotid artery stent registry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 in 2003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12,392 procedures done .</a:t>
            </a:r>
          </a:p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echnical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 rate of 98.9%. </a:t>
            </a:r>
          </a:p>
          <a:p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of 3.07%,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minor strokes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2.14%, major strokes of 1.20%, and procedure-related deaths of 0.64%. </a:t>
            </a:r>
          </a:p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6753 cases done without protection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- 5.29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rate of strokes and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related deaths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4221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 with cerebral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- 2.23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rate of strokes 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procedure-related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deaths. </a:t>
            </a:r>
          </a:p>
          <a:p>
            <a:pPr marL="0" indent="0">
              <a:buNone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egistries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included patients who are considered high risk for CEA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79622"/>
            <a:ext cx="8946541" cy="48687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Class-III/IV congestive heart failure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ventricular ejection fraction&lt;30%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heart surgery within 6 weeks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myocardial infarction (&gt;24 h &lt;30 d)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Unstable angina: class III/IV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requirement for coronary revascularization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pulmonary disease</a:t>
            </a:r>
          </a:p>
          <a:p>
            <a:pPr marL="0" indent="0">
              <a:buNone/>
            </a:pP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Contralateral carotid occlusion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radiation to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head/neck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CEA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&gt;80 y</a:t>
            </a:r>
          </a:p>
          <a:p>
            <a:pPr marL="0" indent="0">
              <a:buNone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Surgically inaccessible lesions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432387"/>
            <a:ext cx="12193057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99412"/>
            <a:ext cx="8946541" cy="494898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and in whom do we have to consider revascularization for carotid stenosis?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preferred mode of revascularization- CEA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CAS?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available data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 of new embolic protection devices during CAS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pecific situations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carotid stenting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carotid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stenosis in patients requiring bypass surgery.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in the presence of contralateral occlusion.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Guidelines</a:t>
            </a:r>
          </a:p>
          <a:p>
            <a:pPr lvl="1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RCTs comparing CEA versus CAS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CAVATAS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SAPPHIRE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CARESS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EVA-3S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ICSS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CREST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CAVATAS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and Vertebral Artery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Transluminal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Angioplasty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11" y="1683952"/>
            <a:ext cx="7782234" cy="45243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897" y="1809518"/>
            <a:ext cx="4772277" cy="3428279"/>
          </a:xfrm>
          <a:prstGeom prst="rect">
            <a:avLst/>
          </a:prstGeom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196668"/>
              </p:ext>
            </p:extLst>
          </p:nvPr>
        </p:nvGraphicFramePr>
        <p:xfrm>
          <a:off x="922457" y="1853248"/>
          <a:ext cx="4356100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Φωτογραφία του Photo Editor" r:id="rId5" imgW="6230220" imgH="3038095" progId="MSPhotoEd.3">
                  <p:embed/>
                </p:oleObj>
              </mc:Choice>
              <mc:Fallback>
                <p:oleObj name="Φωτογραφία του Photo Editor" r:id="rId5" imgW="6230220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457" y="1853248"/>
                        <a:ext cx="4356100" cy="338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1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59" y="1058783"/>
            <a:ext cx="4898904" cy="428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8506" y="1524001"/>
            <a:ext cx="4684294" cy="4026568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2372"/>
            <a:ext cx="6143160" cy="36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72" y="0"/>
            <a:ext cx="4859917" cy="5870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6696" y="6017553"/>
            <a:ext cx="9304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FranklinGothic-Book"/>
              </a:rPr>
              <a:t>Conclusion: Endovascular </a:t>
            </a:r>
            <a:r>
              <a:rPr lang="en-IN" dirty="0">
                <a:latin typeface="FranklinGothic-Book"/>
              </a:rPr>
              <a:t>treatment had similar </a:t>
            </a:r>
            <a:r>
              <a:rPr lang="en-IN" dirty="0" smtClean="0">
                <a:latin typeface="FranklinGothic-Book"/>
              </a:rPr>
              <a:t>major risks </a:t>
            </a:r>
            <a:r>
              <a:rPr lang="en-IN" dirty="0">
                <a:latin typeface="FranklinGothic-Book"/>
              </a:rPr>
              <a:t>and effectiveness at prevention of </a:t>
            </a:r>
            <a:r>
              <a:rPr lang="en-IN" dirty="0" smtClean="0">
                <a:latin typeface="FranklinGothic-Book"/>
              </a:rPr>
              <a:t>stroke </a:t>
            </a:r>
            <a:r>
              <a:rPr lang="en-IN" dirty="0">
                <a:latin typeface="FranklinGothic-Book"/>
              </a:rPr>
              <a:t>compared with carotid </a:t>
            </a:r>
            <a:r>
              <a:rPr lang="en-IN" dirty="0" smtClean="0">
                <a:latin typeface="FranklinGothic-Book"/>
              </a:rPr>
              <a:t>surgery.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32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7710"/>
            <a:ext cx="9404723" cy="140053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SAPPHIRE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Stenting and Angioplasty with Protection in Patients at High Risk for</a:t>
            </a: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04070"/>
            <a:ext cx="8946541" cy="4756099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rospective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randomized,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multicenter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sponsored by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Cordis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1" y="1876926"/>
            <a:ext cx="4539421" cy="496780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12" y="2316995"/>
            <a:ext cx="4706407" cy="43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572" y="625642"/>
            <a:ext cx="8761291" cy="5486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7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656558"/>
              </p:ext>
            </p:extLst>
          </p:nvPr>
        </p:nvGraphicFramePr>
        <p:xfrm>
          <a:off x="776472" y="771274"/>
          <a:ext cx="10355026" cy="551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Φωτογραφία του Photo Editor" r:id="rId3" imgW="5896798" imgH="4420217" progId="MSPhotoEd.3">
                  <p:embed/>
                </p:oleObj>
              </mc:Choice>
              <mc:Fallback>
                <p:oleObj name="Φωτογραφία του Photo Editor" r:id="rId3" imgW="5896798" imgH="442021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472" y="771274"/>
                        <a:ext cx="10355026" cy="5513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17095" y="1943683"/>
            <a:ext cx="10732168" cy="2307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 smtClean="0"/>
          </a:p>
          <a:p>
            <a:r>
              <a:rPr lang="en-IN" dirty="0" smtClean="0"/>
              <a:t>No significant </a:t>
            </a:r>
            <a:r>
              <a:rPr lang="en-IN" dirty="0"/>
              <a:t>difference between protected </a:t>
            </a:r>
            <a:r>
              <a:rPr lang="en-IN" dirty="0" smtClean="0"/>
              <a:t>carotid artery </a:t>
            </a:r>
            <a:r>
              <a:rPr lang="en-IN" dirty="0"/>
              <a:t>stenting and </a:t>
            </a:r>
            <a:r>
              <a:rPr lang="en-IN" dirty="0" smtClean="0"/>
              <a:t>carotid </a:t>
            </a:r>
            <a:r>
              <a:rPr lang="en-IN" dirty="0" err="1" smtClean="0"/>
              <a:t>endarterectomy</a:t>
            </a:r>
            <a:r>
              <a:rPr lang="en-IN" dirty="0" smtClean="0"/>
              <a:t> with respect </a:t>
            </a:r>
            <a:r>
              <a:rPr lang="en-IN" dirty="0"/>
              <a:t>to the risk of stroke or other major </a:t>
            </a:r>
            <a:r>
              <a:rPr lang="en-IN" dirty="0" smtClean="0"/>
              <a:t>adverse events in high-risk patients </a:t>
            </a:r>
            <a:r>
              <a:rPr lang="en-IN" dirty="0"/>
              <a:t>at 3 </a:t>
            </a:r>
            <a:r>
              <a:rPr lang="en-IN" dirty="0" smtClean="0"/>
              <a:t>years.</a:t>
            </a:r>
          </a:p>
          <a:p>
            <a:r>
              <a:rPr lang="en-US" dirty="0" smtClean="0"/>
              <a:t>Patients with asymptomatic carotid disease underrepresented.</a:t>
            </a:r>
          </a:p>
          <a:p>
            <a:r>
              <a:rPr lang="en-IN" dirty="0" smtClean="0"/>
              <a:t>Provides no insight </a:t>
            </a:r>
            <a:r>
              <a:rPr lang="en-IN" dirty="0"/>
              <a:t>into outcomes of treatment of </a:t>
            </a:r>
            <a:r>
              <a:rPr lang="en-IN" dirty="0" smtClean="0"/>
              <a:t> patients </a:t>
            </a:r>
            <a:r>
              <a:rPr lang="en-IN" dirty="0"/>
              <a:t>at </a:t>
            </a:r>
            <a:r>
              <a:rPr lang="en-IN" dirty="0" smtClean="0"/>
              <a:t>low-to-moderate risk</a:t>
            </a:r>
            <a:r>
              <a:rPr lang="en-IN" dirty="0"/>
              <a:t>.</a:t>
            </a:r>
            <a:endParaRPr lang="en-US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04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CARESS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Revascularization Using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Prospective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multicenter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non-randomized industry-sponsored trial.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symptomatic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(&gt;50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stenosis) or asymptomatic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(&gt;75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stenosis) carotid stenosis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entered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study in a 2:1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ratio to CEA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CAS (with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Guardwire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plus distal protection device).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397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(with broad surgical risk)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(254 CEA and 143 CAS) were enrolled in the study: 32% were symptomatic and 68%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asymptomatic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81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45" y="452718"/>
            <a:ext cx="8975108" cy="259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57" y="3247670"/>
            <a:ext cx="8972863" cy="2575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234" y="1365795"/>
            <a:ext cx="7527295" cy="3763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347" y="2052918"/>
            <a:ext cx="9565073" cy="2097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The </a:t>
            </a:r>
            <a:r>
              <a:rPr lang="en-IN" dirty="0" err="1"/>
              <a:t>CaRESS</a:t>
            </a:r>
            <a:r>
              <a:rPr lang="en-IN" dirty="0"/>
              <a:t> </a:t>
            </a:r>
            <a:r>
              <a:rPr lang="en-IN" dirty="0" smtClean="0"/>
              <a:t>study suggested </a:t>
            </a:r>
            <a:r>
              <a:rPr lang="en-IN" dirty="0"/>
              <a:t>that the risk of </a:t>
            </a:r>
            <a:r>
              <a:rPr lang="en-IN" dirty="0" smtClean="0"/>
              <a:t>death or </a:t>
            </a:r>
            <a:r>
              <a:rPr lang="en-IN" dirty="0"/>
              <a:t>stroke 1 year after CAS by using distal protection is </a:t>
            </a:r>
            <a:r>
              <a:rPr lang="en-IN" dirty="0" smtClean="0"/>
              <a:t>equivalent to </a:t>
            </a:r>
            <a:r>
              <a:rPr lang="en-IN" dirty="0"/>
              <a:t>that after CEA in a broad-category population with</a:t>
            </a:r>
          </a:p>
          <a:p>
            <a:r>
              <a:rPr lang="en-IN" dirty="0"/>
              <a:t>b</a:t>
            </a:r>
            <a:r>
              <a:rPr lang="en-IN" dirty="0" smtClean="0"/>
              <a:t>oth symptomatic and asymptomatic carotid </a:t>
            </a:r>
            <a:r>
              <a:rPr lang="en-IN" dirty="0"/>
              <a:t>stenosis.</a:t>
            </a:r>
          </a:p>
        </p:txBody>
      </p:sp>
    </p:spTree>
    <p:extLst>
      <p:ext uri="{BB962C8B-B14F-4D97-AF65-F5344CB8AC3E}">
        <p14:creationId xmlns:p14="http://schemas.microsoft.com/office/powerpoint/2010/main" val="6294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6964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Stent-protected angioplasty versus carotid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trial</a:t>
            </a:r>
            <a:b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day results. Randomised non inferiority trial.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11" y="2734707"/>
            <a:ext cx="4621921" cy="3994956"/>
          </a:xfrm>
          <a:prstGeom prst="rect">
            <a:avLst/>
          </a:prstGeom>
        </p:spPr>
      </p:pic>
      <p:graphicFrame>
        <p:nvGraphicFramePr>
          <p:cNvPr id="5" name="Object 1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577061"/>
              </p:ext>
            </p:extLst>
          </p:nvPr>
        </p:nvGraphicFramePr>
        <p:xfrm>
          <a:off x="5525800" y="2662238"/>
          <a:ext cx="6166089" cy="419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Φωτογραφία του Photo Editor" r:id="rId4" imgW="6523810" imgH="4439270" progId="MSPhotoEd.3">
                  <p:embed/>
                </p:oleObj>
              </mc:Choice>
              <mc:Fallback>
                <p:oleObj name="Φωτογραφία του Photo Editor" r:id="rId4" imgW="6523810" imgH="4439270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5800" y="2662238"/>
                        <a:ext cx="6166089" cy="419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5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-224589"/>
            <a:ext cx="9404723" cy="609601"/>
          </a:xfrm>
        </p:spPr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INTRODUCTION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962524"/>
            <a:ext cx="8946541" cy="5446294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is the third leading cause of death worldwide after IHD and cancer.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ECVD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extracranial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carotid and vertebral artery disease) as a cause for stroke difficult to determine from population studies.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Manhattan Stroke study- clinical stroke with infarct on brain imaging with &gt; 60% occlusion of  carotid/ vertebral artery by noninvasive imaging or angiography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Causes: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Atherosclerosis- most common</a:t>
            </a:r>
          </a:p>
          <a:p>
            <a:pPr lvl="1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Fibromuscular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dysplasia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Cystic medial necrosis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Arteritis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Dissection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7% of first ischemic strokes were associated with ECVD.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7327" y="6283766"/>
            <a:ext cx="8710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White H, </a:t>
            </a: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Boden-Albala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B, Wang C, et al. Ischemic stroke </a:t>
            </a:r>
            <a:r>
              <a:rPr lang="en-IN" sz="1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subtype incidence 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among whites, blacks, and Hispanics: the Northern </a:t>
            </a:r>
            <a:r>
              <a:rPr lang="en-IN" sz="1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Manhattan 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Study. Circulation. 2005;111:1327–31</a:t>
            </a:r>
            <a:endParaRPr lang="en-IN" sz="1400" b="1" dirty="0">
              <a:solidFill>
                <a:schemeClr val="accent2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36" y="270667"/>
            <a:ext cx="9028327" cy="551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536" y="5780785"/>
            <a:ext cx="9144000" cy="1138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psilateral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ischaemic strokes up to 2 years after the procedure and any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periprocedural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stroke or death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differ between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(9·5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I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8·8%; hazard ratio (HR) 1·10, 95%CI 0·75 to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1·61;p=0·62).</a:t>
            </a:r>
          </a:p>
          <a:p>
            <a:pPr marL="0" indent="0">
              <a:buNone/>
            </a:pP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ecurrent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&gt;70% is more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in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compared with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group with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life-table estimate of 10·7% versus 4·6% (p=0·0009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Criticisms of SPACE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Recruitment slower than expected.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Abandoned for funding problems after futility analysis ( 1900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sample would only yield a 53% power; 2500 needed).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routine use of EPD ( used only in 27% of cases).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Enrolment in this trial were in the early stages with regards to advancement in CAS device technology and operator experience.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EVA-3S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Angioplasty in Patients with Symptomatic Severe Carotid Stenosis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76456"/>
            <a:ext cx="8946541" cy="4805082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ulticentre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randomised, open, assessor-blinded, non-inferiority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Funded by French ministry of health.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61" y="3197101"/>
            <a:ext cx="3856121" cy="216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8155" y="542765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cumulative probability of </a:t>
            </a:r>
            <a:r>
              <a:rPr lang="en-IN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periprocedural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stroke or death and non-procedural </a:t>
            </a:r>
            <a:r>
              <a:rPr lang="en-IN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ipsilateral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stroke after 4 </a:t>
            </a:r>
            <a:r>
              <a:rPr lang="en-I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years:</a:t>
            </a:r>
          </a:p>
          <a:p>
            <a:r>
              <a:rPr lang="en-I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CAS 11·1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en-IN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vs</a:t>
            </a:r>
            <a:r>
              <a:rPr lang="en-IN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CEA 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6·2</a:t>
            </a:r>
            <a:r>
              <a:rPr lang="en-I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p=0·03</a:t>
            </a:r>
            <a:r>
              <a:rPr lang="en-IN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en-US" b="1" dirty="0" smtClean="0">
                <a:latin typeface="Times New Roman" panose="02020603050405020304" pitchFamily="18" charset="0"/>
              </a:rPr>
              <a:t>Hazard function analysis showed the differences were predominantly due to increase in </a:t>
            </a:r>
            <a:r>
              <a:rPr lang="en-US" b="1" dirty="0" err="1" smtClean="0">
                <a:latin typeface="Times New Roman" panose="02020603050405020304" pitchFamily="18" charset="0"/>
              </a:rPr>
              <a:t>postprocedural</a:t>
            </a:r>
            <a:r>
              <a:rPr lang="en-US" b="1" dirty="0" smtClean="0">
                <a:latin typeface="Times New Roman" panose="02020603050405020304" pitchFamily="18" charset="0"/>
              </a:rPr>
              <a:t> events.</a:t>
            </a:r>
            <a:endParaRPr lang="en-IN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312" y="4876376"/>
            <a:ext cx="4331649" cy="17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2336"/>
            <a:ext cx="8946541" cy="4884820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carotid restenosis of ≥50% or occlusion was significantly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after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 (12.5%) than after CEA (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5.0%)(</a:t>
            </a:r>
            <a:r>
              <a:rPr lang="en-I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=0.02).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Rates of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restenosis of ≥70% or occlusion were low and did not differ significantly between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2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groups (3-year rates are 3.3% in the CAS group and 2.8% in the CEA group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was the only subgroup variable which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modified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treatment effect: </a:t>
            </a: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&lt;70 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years,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120-day 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or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 risk was 5.8% in CAS and 5.7% in CEA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&gt;70 years, 12.0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 vs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5.9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in CEA (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0.0053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087" y="2983823"/>
            <a:ext cx="10282989" cy="2213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as effective as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middle-term prevention of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but the safety of CAS needs to be improved.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safer in the short-term than stenting because of an increased risk of stroke associated with stenting especially in patients over the age of 70 years.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ICSS trial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Carotid Stenting study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6420435" cy="45403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Multicentre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blinded RCT.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1713 patients 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years of age and had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symptomatic ( symptoms within 12 months) carotid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artery stenosis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50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by NASCET criteria.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Funding: Medical Research council, the stroke association,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Sanofi-synthelabo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European Union.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outcome: 5 year rate of fatal or disabling stroke in any territory.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 measure for the interim safety analysis was the 120-day rate of stroke,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death or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procedural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916" y="104273"/>
            <a:ext cx="4184220" cy="67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154323"/>
            <a:ext cx="10240136" cy="2996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3" y="1152983"/>
            <a:ext cx="11940617" cy="4407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310063"/>
            <a:ext cx="12192000" cy="1840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stenting is as effective as CEA in preventing fatal or disabling stroke in patients with symptomatic carotid stenosis.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stenting associated with higher procedure related and long term risk of non disabling stroke than CEA.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CREST trial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Revascularization </a:t>
            </a:r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Stent Trial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31579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2522 patients with both symptomatic and asymptomatic carotid artery stenosis to CAS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CEA.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Symptomatic patients with &gt;50% stenosis by angiography and asymptomatic patients &gt; 70% stenosis.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Funded by Abbott vascular solutions.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rimary composite end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was stroke,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death from any cause during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periprocedural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or any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stroke within 4 years after randomization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259" y="452718"/>
            <a:ext cx="7170505" cy="565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52718"/>
            <a:ext cx="9147108" cy="5675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0" y="555750"/>
            <a:ext cx="10276552" cy="5309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02" y="542294"/>
            <a:ext cx="10193395" cy="5773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49" y="2471845"/>
            <a:ext cx="12296698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Stenosis</a:t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1500" y="2514600"/>
            <a:ext cx="3810000" cy="63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MEDICAL THERAPY</a:t>
            </a:r>
            <a:endParaRPr lang="en-IN" b="1" dirty="0"/>
          </a:p>
        </p:txBody>
      </p:sp>
      <p:sp>
        <p:nvSpPr>
          <p:cNvPr id="11" name="Rectangle 10"/>
          <p:cNvSpPr/>
          <p:nvPr/>
        </p:nvSpPr>
        <p:spPr>
          <a:xfrm>
            <a:off x="3124200" y="3467100"/>
            <a:ext cx="3810000" cy="68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CAROTID ENDARTERECTOMY (CEA)</a:t>
            </a:r>
            <a:endParaRPr lang="en-IN" b="1" dirty="0"/>
          </a:p>
        </p:txBody>
      </p:sp>
      <p:sp>
        <p:nvSpPr>
          <p:cNvPr id="12" name="Rectangle 11"/>
          <p:cNvSpPr/>
          <p:nvPr/>
        </p:nvSpPr>
        <p:spPr>
          <a:xfrm>
            <a:off x="3124200" y="4533900"/>
            <a:ext cx="3810000" cy="67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CAROTID ANGIOPLASTY AND STENTING (CAS)</a:t>
            </a:r>
            <a:endParaRPr lang="en-IN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03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Hemodynamic depression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51285"/>
            <a:ext cx="9436351" cy="5478379"/>
          </a:xfrm>
        </p:spPr>
        <p:txBody>
          <a:bodyPr>
            <a:normAutofit lnSpcReduction="10000"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efined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hypotension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systolic pressure values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90 mmHg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bradycardia with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&lt;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beats per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Transient pressure from angioplasty and more prolonged pressure from the self expanding stent – activates baroreceptors.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 seen mostly at the time of intervention; in some patients may persist for 24 to 48 hrs.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Retrospective analysis of 500 consecutive CAS cases, frequency of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periprocedural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hemodynamic depression 42% and persistent hemodynamic depression 17%.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Prophylactic measures- withhold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antihypertensives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morning of procedure and adequate hydration prior to and during procedure.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Intravenous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pressors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symptomatic hemodynamic depression or severe asymptomatic hemodynamic depression (SBP&lt;70).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347" y="6320130"/>
            <a:ext cx="11646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Gupta R et </a:t>
            </a:r>
            <a:r>
              <a:rPr lang="en-US" sz="1400" b="1" dirty="0" err="1" smtClean="0">
                <a:solidFill>
                  <a:srgbClr val="FF0000"/>
                </a:solidFill>
              </a:rPr>
              <a:t>al.Rate</a:t>
            </a:r>
            <a:r>
              <a:rPr lang="en-US" sz="1400" b="1" dirty="0" smtClean="0">
                <a:solidFill>
                  <a:srgbClr val="FF0000"/>
                </a:solidFill>
              </a:rPr>
              <a:t>, predictors and consequences of hemodynamic depression after carotid artery </a:t>
            </a:r>
            <a:r>
              <a:rPr lang="en-US" sz="1400" b="1" dirty="0" err="1" smtClean="0">
                <a:solidFill>
                  <a:srgbClr val="FF0000"/>
                </a:solidFill>
              </a:rPr>
              <a:t>stenting’J</a:t>
            </a:r>
            <a:r>
              <a:rPr lang="en-US" sz="1400" b="1" dirty="0" smtClean="0">
                <a:solidFill>
                  <a:srgbClr val="FF0000"/>
                </a:solidFill>
              </a:rPr>
              <a:t> Am </a:t>
            </a:r>
            <a:r>
              <a:rPr lang="en-US" sz="1400" b="1" dirty="0" err="1" smtClean="0">
                <a:solidFill>
                  <a:srgbClr val="FF0000"/>
                </a:solidFill>
              </a:rPr>
              <a:t>Coll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Cardiol</a:t>
            </a:r>
            <a:r>
              <a:rPr lang="en-US" sz="1400" b="1" dirty="0" smtClean="0">
                <a:solidFill>
                  <a:srgbClr val="FF0000"/>
                </a:solidFill>
              </a:rPr>
              <a:t> 47;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1538-43,2006</a:t>
            </a:r>
            <a:endParaRPr lang="en-IN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Hyperperfusion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396008"/>
          </a:xfrm>
        </p:spPr>
        <p:txBody>
          <a:bodyPr>
            <a:normAutofit/>
          </a:bodyPr>
          <a:lstStyle/>
          <a:p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Hyperperfusion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defined as the increase in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CBF after revascularization compared to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preoperative or baseline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 common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patients with CBF increases of more than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compared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baseline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Exhausted vascular reactivity in patients with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extracranial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stenosis.</a:t>
            </a: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everity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microvascular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autoregulation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impairment dependent on duration and intensity of cerebral </a:t>
            </a:r>
            <a:r>
              <a:rPr lang="en-I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hypoperfusion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ostoperatively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blood pressure due to baroreceptor reflex failure after receptor denervation during CEA.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76" y="1129330"/>
            <a:ext cx="5137067" cy="60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available data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47537"/>
            <a:ext cx="8946541" cy="5181599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the industry is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strong; the industry sponsored registries of CAS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rates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complications compared to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RCTs.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expertise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operators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vary significantly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Advances in both medical and interventional strategies emphasizing need for new trials.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optimal medical targets aims at much stricter glycemic and lipid targets.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Newer devices for emboli prevention and their role.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in cognitive function after carotid revascularization not considered.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changes should be used as end points in all trials.</a:t>
            </a:r>
          </a:p>
          <a:p>
            <a:pPr lvl="1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Proximal protection devices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251284"/>
            <a:ext cx="4479340" cy="5261811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Drawback of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filter type distal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emboli protection devices</a:t>
            </a:r>
          </a:p>
          <a:p>
            <a:pPr lvl="1"/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protection is offered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till the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 is crossed with both the wire and the filter device </a:t>
            </a:r>
            <a:endParaRPr lang="en-I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critical stenosis is present, </a:t>
            </a:r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predilation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required prior to crossing the lesion and deploying the device </a:t>
            </a:r>
            <a:endParaRPr lang="en-I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Clogging of filter; impaired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antegrade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flow and risk of spillage during device retrieval.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Mo. Ma system (Medtronic)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Gore Flow Reversal system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1vzuwdl7rxiz0.cloudfront.net/content/ehj/early/2014/12/21/eurheartj.ehu446/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3" y="1636293"/>
            <a:ext cx="6304820" cy="36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Trials for Proximal protection devices.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63580"/>
            <a:ext cx="8946541" cy="488482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ARMOUR trial: Mo. Ma device in high risk surgical patients.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222 patients. Patients with &gt; 70% contralateral disease were excluded.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Device deployment successful in 98.2%.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day stroke rate 0.9%.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EMPIRE trial: Gore Flow Reversal System in high risk surgical patients.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 patients.</a:t>
            </a:r>
            <a:r>
              <a:rPr lang="en-IN" sz="2200" dirty="0"/>
              <a:t>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ritical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and even occlusion of the contralateral ICA were not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excluded. 10.5% had total contralateral disease.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Device deployment successful in 99.2%.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day stroke and death rate 2.9%. </a:t>
            </a:r>
          </a:p>
          <a:p>
            <a:pPr lvl="1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2,397 patients from six independent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databases.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rimary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was the composite of total stroke, myocardial infarction, and death at 30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stroke was 1.71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MI was 0.02% and death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0.40%. The composite primary endpoint at 30 days was 2.25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otal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 rates remained below 2.6% in all subgroups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8147" y="5904639"/>
            <a:ext cx="92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Bersin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RM, Stabile E, </a:t>
            </a: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Ansel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GM, et al. A meta-analysis of proximal occlusion device outcomes in carotid </a:t>
            </a:r>
            <a:r>
              <a:rPr lang="en-IN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artery stenting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sz="1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Catheter </a:t>
            </a:r>
            <a:r>
              <a:rPr lang="en-IN" sz="14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Cardiovasc</a:t>
            </a:r>
            <a:r>
              <a:rPr lang="en-IN" sz="1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IN" sz="1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2012;80(7):1072-1078. </a:t>
            </a:r>
          </a:p>
        </p:txBody>
      </p:sp>
    </p:spTree>
    <p:extLst>
      <p:ext uri="{BB962C8B-B14F-4D97-AF65-F5344CB8AC3E}">
        <p14:creationId xmlns:p14="http://schemas.microsoft.com/office/powerpoint/2010/main" val="2977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3577"/>
          </a:xfrm>
        </p:spPr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set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trials called “Trials 2” are now developing and ongoing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27747"/>
            <a:ext cx="8946541" cy="5197642"/>
          </a:xfrm>
        </p:spPr>
        <p:txBody>
          <a:bodyPr>
            <a:normAutofit lnSpcReduction="10000"/>
          </a:bodyPr>
          <a:lstStyle/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Carotid Surgery Trial-2 (ECST-2):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atients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symptomatic or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moderate or severe carotid stenosis at low or intermediate risk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future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stroke. C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ompares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risks and benefits of treatment by modern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OMT alone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the addition of immediate carotid surgery (or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stenting) to OMT.</a:t>
            </a:r>
          </a:p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Carotid Surgery Trial-2 (ACST-2):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Compares CEA with CAS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prevention of stroke in patients with asymptomatic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stenosis.</a:t>
            </a:r>
          </a:p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Stent-protected angioplasty in asymptomatic carotid artery stenosis vs. </a:t>
            </a:r>
            <a:r>
              <a:rPr lang="en-IN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Trial-2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(SPACE-2):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atients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stenosis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 vs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vs. OMT only.</a:t>
            </a:r>
          </a:p>
          <a:p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Revascularization </a:t>
            </a:r>
            <a:r>
              <a:rPr lang="en-I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versus Stenting Trial-2(CREST-2):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evascularization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contemporary medical management alone.</a:t>
            </a:r>
          </a:p>
        </p:txBody>
      </p:sp>
    </p:spTree>
    <p:extLst>
      <p:ext uri="{BB962C8B-B14F-4D97-AF65-F5344CB8AC3E}">
        <p14:creationId xmlns:p14="http://schemas.microsoft.com/office/powerpoint/2010/main" val="1751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pecific conditions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carotid angioplasty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rate low 2.3% - 10%.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expanding carotid stents generate considerable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neointimal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hyperplasia.</a:t>
            </a:r>
          </a:p>
          <a:p>
            <a:pPr lvl="1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balanced by marked late stent enlargement.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 Global Carotid Stent Registry data: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12,392 procedures involving 11,243 patients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rates 2.7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2.6%, and 2.4% at 1, 2, and 3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 respectively.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91448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etrospective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single-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conducted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399 carotid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 procedures in 363 patients over 9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 of 24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months (range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6-99 months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estenosis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occurred in 15 patients (3.8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lvl="1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35 (20%) patients who had previous neck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  <a:p>
            <a:pPr lvl="1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57 (10.5%)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who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previous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</a:p>
          <a:p>
            <a:pPr lvl="1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9 (22%) patients who previously had both CEA and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neck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ariables associated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an increased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 of restenosis</a:t>
            </a:r>
          </a:p>
          <a:p>
            <a:pPr lvl="1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revious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(OR 4.28, P = 0.008) </a:t>
            </a:r>
          </a:p>
          <a:p>
            <a:pPr lvl="1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XRT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 11.3,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0.0001)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2526" y="5935128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Younis</a:t>
            </a:r>
            <a:r>
              <a:rPr lang="en-IN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G.A., et al., Predictors of carotid stent restenosis. </a:t>
            </a:r>
            <a:r>
              <a:rPr lang="en-IN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Catheter </a:t>
            </a:r>
            <a:r>
              <a:rPr lang="en-IN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Cardiovasc</a:t>
            </a:r>
            <a:r>
              <a:rPr lang="en-IN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Interv,2007</a:t>
            </a:r>
            <a:endParaRPr lang="en-IN" b="1" dirty="0">
              <a:solidFill>
                <a:schemeClr val="accent2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06435"/>
            <a:ext cx="8946541" cy="4195481"/>
          </a:xfrm>
        </p:spPr>
        <p:txBody>
          <a:bodyPr>
            <a:normAutofit/>
          </a:bodyPr>
          <a:lstStyle/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Analyzed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 CAS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had clinical and serial carotid duplex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investigations.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112" y="5967206"/>
            <a:ext cx="10037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Wasser</a:t>
            </a:r>
            <a:r>
              <a:rPr lang="en-IN" dirty="0">
                <a:solidFill>
                  <a:schemeClr val="accent2"/>
                </a:solidFill>
                <a:latin typeface="Times New Roman" panose="02020603050405020304" pitchFamily="18" charset="0"/>
              </a:rPr>
              <a:t>, K., et al., Clinical impact and predictors of carotid artery in-stent restenosis. </a:t>
            </a:r>
            <a:r>
              <a:rPr lang="en-IN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J </a:t>
            </a:r>
            <a:r>
              <a:rPr lang="en-IN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Neurol</a:t>
            </a:r>
            <a:r>
              <a:rPr lang="en-IN" dirty="0">
                <a:solidFill>
                  <a:schemeClr val="accent2"/>
                </a:solidFill>
                <a:latin typeface="Times New Roman" panose="02020603050405020304" pitchFamily="18" charset="0"/>
              </a:rPr>
              <a:t>, 2012. </a:t>
            </a:r>
            <a:r>
              <a:rPr lang="en-IN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259(9)</a:t>
            </a:r>
            <a:endParaRPr lang="en-IN" dirty="0">
              <a:solidFill>
                <a:schemeClr val="accent2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47" y="1853249"/>
            <a:ext cx="5427311" cy="4156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3312" y="2935705"/>
            <a:ext cx="9580730" cy="1636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Most </a:t>
            </a:r>
            <a:r>
              <a:rPr lang="en-IN" dirty="0" err="1"/>
              <a:t>restenoses</a:t>
            </a:r>
            <a:r>
              <a:rPr lang="en-IN" dirty="0"/>
              <a:t> occur within 6 to 12 months after the intervention</a:t>
            </a:r>
            <a:r>
              <a:rPr lang="en-IN" dirty="0" smtClean="0"/>
              <a:t>.</a:t>
            </a:r>
          </a:p>
          <a:p>
            <a:r>
              <a:rPr lang="en-IN" dirty="0" smtClean="0"/>
              <a:t>Associated </a:t>
            </a:r>
            <a:r>
              <a:rPr lang="en-IN" dirty="0"/>
              <a:t>with a higher risk of </a:t>
            </a:r>
            <a:r>
              <a:rPr lang="en-IN" dirty="0" smtClean="0"/>
              <a:t>clinical complications</a:t>
            </a:r>
          </a:p>
          <a:p>
            <a:r>
              <a:rPr lang="en-IN" dirty="0" smtClean="0"/>
              <a:t>Usually they are </a:t>
            </a:r>
            <a:r>
              <a:rPr lang="en-IN" dirty="0"/>
              <a:t>located either in the mid or at the distal end of the </a:t>
            </a:r>
            <a:r>
              <a:rPr lang="en-IN" dirty="0" smtClean="0"/>
              <a:t>stent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72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788759"/>
              </p:ext>
            </p:extLst>
          </p:nvPr>
        </p:nvGraphicFramePr>
        <p:xfrm>
          <a:off x="850233" y="1588170"/>
          <a:ext cx="10716125" cy="426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2179"/>
                <a:gridCol w="2360046"/>
                <a:gridCol w="4873900"/>
              </a:tblGrid>
              <a:tr h="464259">
                <a:tc>
                  <a:txBody>
                    <a:bodyPr/>
                    <a:lstStyle/>
                    <a:p>
                      <a:r>
                        <a:rPr lang="en-US" dirty="0" smtClean="0"/>
                        <a:t>TRIALS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SYMPTOMATIC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ASYMPTOMATIC</a:t>
                      </a:r>
                      <a:endParaRPr lang="en-IN" dirty="0"/>
                    </a:p>
                  </a:txBody>
                  <a:tcPr/>
                </a:tc>
              </a:tr>
              <a:tr h="820238">
                <a:tc>
                  <a:txBody>
                    <a:bodyPr/>
                    <a:lstStyle/>
                    <a:p>
                      <a:r>
                        <a:rPr lang="en-US" dirty="0" smtClean="0"/>
                        <a:t>CEA </a:t>
                      </a:r>
                      <a:r>
                        <a:rPr lang="en-US" dirty="0" err="1" smtClean="0"/>
                        <a:t>vs</a:t>
                      </a:r>
                      <a:r>
                        <a:rPr lang="en-US" baseline="0" dirty="0" smtClean="0"/>
                        <a:t> OMT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NASCET (1998)</a:t>
                      </a:r>
                    </a:p>
                    <a:p>
                      <a:r>
                        <a:rPr lang="en-US" dirty="0" smtClean="0"/>
                        <a:t>ECST 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ACAS (1995)</a:t>
                      </a:r>
                    </a:p>
                    <a:p>
                      <a:r>
                        <a:rPr lang="en-US" dirty="0" smtClean="0"/>
                        <a:t>ACST(Early CEA </a:t>
                      </a:r>
                      <a:r>
                        <a:rPr lang="en-US" dirty="0" err="1" smtClean="0"/>
                        <a:t>vs</a:t>
                      </a:r>
                      <a:r>
                        <a:rPr lang="en-US" dirty="0" smtClean="0"/>
                        <a:t> deferred CEA) (2004)</a:t>
                      </a:r>
                      <a:endParaRPr lang="en-IN" dirty="0"/>
                    </a:p>
                  </a:txBody>
                  <a:tcPr/>
                </a:tc>
              </a:tr>
              <a:tr h="464259">
                <a:tc>
                  <a:txBody>
                    <a:bodyPr/>
                    <a:lstStyle/>
                    <a:p>
                      <a:r>
                        <a:rPr lang="en-US" dirty="0" smtClean="0"/>
                        <a:t>Registries of CAS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518443">
                <a:tc>
                  <a:txBody>
                    <a:bodyPr/>
                    <a:lstStyle/>
                    <a:p>
                      <a:r>
                        <a:rPr lang="en-US" dirty="0" smtClean="0"/>
                        <a:t>CEA </a:t>
                      </a:r>
                      <a:r>
                        <a:rPr lang="en-US" dirty="0" err="1" smtClean="0"/>
                        <a:t>vs</a:t>
                      </a:r>
                      <a:r>
                        <a:rPr lang="en-US" dirty="0" smtClean="0"/>
                        <a:t> CAS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CARESS</a:t>
                      </a:r>
                    </a:p>
                    <a:p>
                      <a:r>
                        <a:rPr lang="en-US" dirty="0" smtClean="0"/>
                        <a:t>SPACE(2008)</a:t>
                      </a:r>
                    </a:p>
                    <a:p>
                      <a:r>
                        <a:rPr lang="en-US" dirty="0" smtClean="0"/>
                        <a:t>EVA- 3S(2008)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SAPPHIRE(2008)</a:t>
                      </a:r>
                    </a:p>
                    <a:p>
                      <a:r>
                        <a:rPr lang="en-US" baseline="0" dirty="0" smtClean="0"/>
                        <a:t>ICSS (2010)</a:t>
                      </a:r>
                    </a:p>
                    <a:p>
                      <a:r>
                        <a:rPr lang="en-US" baseline="0" dirty="0" smtClean="0"/>
                        <a:t>CREST(2010)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CARESS</a:t>
                      </a:r>
                    </a:p>
                    <a:p>
                      <a:r>
                        <a:rPr lang="en-US" dirty="0" smtClean="0"/>
                        <a:t>SAPPHIRE(2008)</a:t>
                      </a:r>
                    </a:p>
                    <a:p>
                      <a:r>
                        <a:rPr lang="en-US" dirty="0" smtClean="0"/>
                        <a:t>CREST(2010)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64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carotid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15453"/>
            <a:ext cx="8946541" cy="5261809"/>
          </a:xfrm>
        </p:spPr>
        <p:txBody>
          <a:bodyPr>
            <a:normAutofit lnSpcReduction="10000"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ncidence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ranges from 1.2% to 23.9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came with direct suture and the lowest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rates were after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angioplasty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isk is highest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first few years after CEA and is very low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later.</a:t>
            </a:r>
          </a:p>
          <a:p>
            <a:pPr marL="0" indent="0">
              <a:buNone/>
            </a:pP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Raithel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Recurrent carotid disease: optimum technique for redo surgery. J </a:t>
            </a:r>
            <a:r>
              <a:rPr lang="en-IN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Endovasc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pt-BR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1996. 3(1): p. 69-75</a:t>
            </a:r>
            <a:r>
              <a:rPr lang="pt-BR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restenoses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asymptomatic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only 1.2-3.6% require re-intervention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Frericks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H., et al., Carotid recurrent stenosis and risk of </a:t>
            </a: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stroke: a </a:t>
            </a:r>
            <a:r>
              <a:rPr lang="en-IN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 review 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literature. Stroke, 1998. 29(1): p. 244-50</a:t>
            </a:r>
            <a:r>
              <a:rPr lang="en-I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Myointimal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hyperplasia has a smooth luminal surface - low potential for embolization - simple patching</a:t>
            </a:r>
            <a:r>
              <a:rPr lang="en-I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ecurrent atherosclerosis – greater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embolization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repeat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with carotid patch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angioplasty.</a:t>
            </a:r>
            <a:endParaRPr lang="en-I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63" y="0"/>
            <a:ext cx="9298438" cy="197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early and late results of 124 reoperations with 265 primary CEAs over a 7 year period.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day perioperative stroke and TIA rates for reoperation and primary CEA were 4.8%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0.8% (P=0.015) and 4%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1.1% respectively.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Cranial nerve injuries were noted in 17%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5.3%.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rates of stroke-free survival and freedom from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recurrent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for reoperation and primary CEA at 1, 3, and 5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 were similar among the 2 groups.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8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6903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disease in CABG population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55034"/>
            <a:ext cx="8946541" cy="570296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severe carotid disease (&gt; 70%) in those with triple vessel or LMCA disease – 7-11%.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revalence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well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severity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carotid stenosis shows a stepwise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with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extent of coronary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 carotid artery disease – &lt; 3% of CABG population.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Naylor et al.,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-CABG stroke risks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3% with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unilateral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50–99% carotid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stenosis,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 with bilateral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50–99% carotid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and 7-11% with carotid occlusion respectively.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Naylor AR, Mehta Z,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Rothwell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PM, Bell PR. Carotid artery disease and 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stroke during 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artery bypass: a critical review of the literature.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IN" sz="1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Endovasc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2002; 23:283–294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ingle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with 4335 cardiac surgery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- 7.5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risk of perioperative stroke 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carotid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1.8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for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entire cohort (P=0.001)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Walicki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Mathiesen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IN" sz="1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Strokes 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cardiac surgery </a:t>
            </a:r>
            <a:r>
              <a:rPr lang="en-I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relationship 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carotid stenosis. Arch </a:t>
            </a:r>
            <a:r>
              <a:rPr lang="en-IN" sz="1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Neurol</a:t>
            </a:r>
            <a:r>
              <a:rPr lang="en-IN" sz="1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2009; 66:1091–1096</a:t>
            </a:r>
          </a:p>
          <a:p>
            <a:endParaRPr lang="en-IN" sz="1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0421"/>
            <a:ext cx="8946541" cy="6978315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Approaches: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Reverse Staged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who undergo combined CEA-CABG procedures are more likely to have critical disease in both territories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overall difference in 30-day death, MI,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stroke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for staged and combined procedures, 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risk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10–12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0" indent="0">
              <a:buNone/>
            </a:pPr>
            <a:r>
              <a:rPr lang="en-IN" sz="1400" dirty="0">
                <a:solidFill>
                  <a:schemeClr val="accent5"/>
                </a:solidFill>
              </a:rPr>
              <a:t>Naylor AR, </a:t>
            </a:r>
            <a:r>
              <a:rPr lang="en-IN" sz="1400" dirty="0" err="1">
                <a:solidFill>
                  <a:schemeClr val="accent5"/>
                </a:solidFill>
              </a:rPr>
              <a:t>Cuffe</a:t>
            </a:r>
            <a:r>
              <a:rPr lang="en-IN" sz="1400" dirty="0">
                <a:solidFill>
                  <a:schemeClr val="accent5"/>
                </a:solidFill>
              </a:rPr>
              <a:t> RL, </a:t>
            </a:r>
            <a:r>
              <a:rPr lang="en-IN" sz="1400" dirty="0" err="1">
                <a:solidFill>
                  <a:schemeClr val="accent5"/>
                </a:solidFill>
              </a:rPr>
              <a:t>Rothwell</a:t>
            </a:r>
            <a:r>
              <a:rPr lang="en-IN" sz="1400" dirty="0">
                <a:solidFill>
                  <a:schemeClr val="accent5"/>
                </a:solidFill>
              </a:rPr>
              <a:t> PM, Bell PR. A systematic review of </a:t>
            </a:r>
            <a:r>
              <a:rPr lang="en-IN" sz="1400" dirty="0" smtClean="0">
                <a:solidFill>
                  <a:schemeClr val="accent5"/>
                </a:solidFill>
              </a:rPr>
              <a:t>outcomes following </a:t>
            </a:r>
            <a:r>
              <a:rPr lang="en-IN" sz="1400" dirty="0">
                <a:solidFill>
                  <a:schemeClr val="accent5"/>
                </a:solidFill>
              </a:rPr>
              <a:t>staged and synchronous carotid </a:t>
            </a:r>
            <a:r>
              <a:rPr lang="en-IN" sz="1400" dirty="0" err="1">
                <a:solidFill>
                  <a:schemeClr val="accent5"/>
                </a:solidFill>
              </a:rPr>
              <a:t>endarterectomy</a:t>
            </a:r>
            <a:r>
              <a:rPr lang="en-IN" sz="1400" dirty="0">
                <a:solidFill>
                  <a:schemeClr val="accent5"/>
                </a:solidFill>
              </a:rPr>
              <a:t> and </a:t>
            </a:r>
            <a:r>
              <a:rPr lang="en-IN" sz="1400" dirty="0" smtClean="0">
                <a:solidFill>
                  <a:schemeClr val="accent5"/>
                </a:solidFill>
              </a:rPr>
              <a:t>coronary artery </a:t>
            </a:r>
            <a:r>
              <a:rPr lang="en-IN" sz="1400" dirty="0">
                <a:solidFill>
                  <a:schemeClr val="accent5"/>
                </a:solidFill>
              </a:rPr>
              <a:t>bypass. </a:t>
            </a:r>
            <a:r>
              <a:rPr lang="en-IN" sz="1400" dirty="0" err="1">
                <a:solidFill>
                  <a:schemeClr val="accent5"/>
                </a:solidFill>
              </a:rPr>
              <a:t>Eur</a:t>
            </a:r>
            <a:r>
              <a:rPr lang="en-IN" sz="1400" dirty="0">
                <a:solidFill>
                  <a:schemeClr val="accent5"/>
                </a:solidFill>
              </a:rPr>
              <a:t> J </a:t>
            </a:r>
            <a:r>
              <a:rPr lang="en-IN" sz="1400" dirty="0" err="1">
                <a:solidFill>
                  <a:schemeClr val="accent5"/>
                </a:solidFill>
              </a:rPr>
              <a:t>Vasc</a:t>
            </a:r>
            <a:r>
              <a:rPr lang="en-IN" sz="1400" dirty="0">
                <a:solidFill>
                  <a:schemeClr val="accent5"/>
                </a:solidFill>
              </a:rPr>
              <a:t> </a:t>
            </a:r>
            <a:r>
              <a:rPr lang="en-IN" sz="1400" dirty="0" err="1">
                <a:solidFill>
                  <a:schemeClr val="accent5"/>
                </a:solidFill>
              </a:rPr>
              <a:t>Endovasc</a:t>
            </a:r>
            <a:r>
              <a:rPr lang="en-IN" sz="1400" dirty="0">
                <a:solidFill>
                  <a:schemeClr val="accent5"/>
                </a:solidFill>
              </a:rPr>
              <a:t> </a:t>
            </a:r>
            <a:r>
              <a:rPr lang="en-IN" sz="1400" dirty="0" err="1">
                <a:solidFill>
                  <a:schemeClr val="accent5"/>
                </a:solidFill>
              </a:rPr>
              <a:t>Surg</a:t>
            </a:r>
            <a:r>
              <a:rPr lang="en-IN" sz="1400" dirty="0">
                <a:solidFill>
                  <a:schemeClr val="accent5"/>
                </a:solidFill>
              </a:rPr>
              <a:t> 2003; 25:380–389</a:t>
            </a:r>
            <a:r>
              <a:rPr lang="en-IN" sz="1400" dirty="0" smtClean="0">
                <a:solidFill>
                  <a:schemeClr val="accent5"/>
                </a:solidFill>
              </a:rPr>
              <a:t>.</a:t>
            </a:r>
          </a:p>
          <a:p>
            <a:pPr marL="0" indent="0">
              <a:buNone/>
            </a:pP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risk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 of CEA to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CABG.</a:t>
            </a:r>
          </a:p>
          <a:p>
            <a:pPr marL="0" indent="0">
              <a:buNone/>
            </a:pP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Ricotta JJ, Wall LP, Blackstone E. The influence of concurrent </a:t>
            </a:r>
            <a:r>
              <a:rPr lang="en-IN" sz="15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carotid </a:t>
            </a:r>
            <a:r>
              <a:rPr lang="en-IN" sz="15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endarterectomy</a:t>
            </a:r>
            <a:r>
              <a:rPr lang="en-IN" sz="15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on coronary bypass: a case-controlled study. J </a:t>
            </a:r>
            <a:r>
              <a:rPr lang="en-IN" sz="15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Vasc</a:t>
            </a: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IN" sz="15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Surg</a:t>
            </a: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IN" sz="15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2005</a:t>
            </a: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n-IN" sz="15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41:397–401</a:t>
            </a:r>
            <a:r>
              <a:rPr lang="en-IN" sz="15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endParaRPr lang="en-IN" sz="1500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CEA-CABG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associated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higher neurological complication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(6.8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%), operative mortality (4.1%), and length of stay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comparison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those 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untreated stenosis &gt;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0" indent="0">
              <a:buNone/>
            </a:pPr>
            <a:r>
              <a:rPr lang="en-IN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Prasad SM, Li S, Rankin JS, et al. Current outcomes of simultaneous </a:t>
            </a:r>
            <a:r>
              <a:rPr lang="en-IN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carotid </a:t>
            </a:r>
            <a:r>
              <a:rPr lang="en-IN" sz="14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endarterectomy</a:t>
            </a:r>
            <a:r>
              <a:rPr lang="en-IN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IN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and coronary artery bypass graft surgery in North </a:t>
            </a:r>
            <a:r>
              <a:rPr lang="en-IN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America. World </a:t>
            </a:r>
            <a:r>
              <a:rPr lang="en-IN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J </a:t>
            </a:r>
            <a:r>
              <a:rPr lang="en-IN" sz="1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Surg</a:t>
            </a:r>
            <a:r>
              <a:rPr lang="en-IN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2010; 34:2292–2298</a:t>
            </a:r>
            <a:r>
              <a:rPr lang="en-IN" sz="1400" dirty="0"/>
              <a:t>.</a:t>
            </a:r>
            <a:endParaRPr lang="en-I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1400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IN" sz="2400" dirty="0" smtClean="0"/>
          </a:p>
          <a:p>
            <a:pPr marL="0" indent="0">
              <a:buNone/>
            </a:pPr>
            <a:endParaRPr lang="en-IN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4" y="354279"/>
            <a:ext cx="10568716" cy="1498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666" y="386036"/>
            <a:ext cx="1524334" cy="1435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26" y="2177243"/>
            <a:ext cx="4893353" cy="3946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66" y="2160696"/>
            <a:ext cx="8536271" cy="39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522" y="2885299"/>
            <a:ext cx="4346436" cy="345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605" y="801230"/>
            <a:ext cx="4234141" cy="20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 ACC/AHA guidelines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Coronary Artery Bypass Graft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2052918"/>
            <a:ext cx="913155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 IIA: In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CABG patient with a previous TIA or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and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(50% to 99%) carotid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artery stenosis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 is reasonable to consider carotid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 in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conjunction with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CABG(LOE: C).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 IIB: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patient scheduled to undergo CABG who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no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TIA or stroke, carotid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 may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considered in the presence of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 severe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(70% to 99%) carotid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stenoses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a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 severe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stenosis with a contralateral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occlusion(LOE: C).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in presence of contralateral occlusion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11706"/>
            <a:ext cx="8946541" cy="4836694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igher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surgical risk for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CEA:</a:t>
            </a:r>
          </a:p>
          <a:p>
            <a:pPr lvl="1"/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educed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collateral circulation during carotid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clamping </a:t>
            </a:r>
          </a:p>
          <a:p>
            <a:pPr lvl="1"/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erebral </a:t>
            </a:r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hemorrhage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to </a:t>
            </a:r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hyperperfusion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</a:p>
          <a:p>
            <a:pPr lvl="1"/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verall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status of the vascular </a:t>
            </a:r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34% of the surgically treated patients were alive at 66 months in contrast to 63%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medically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Medically treated patients with contralateral occluded carotid twice as likely to have a stroke than those with a patent artery - NASCET.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isk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stroke in medically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treated patients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69% at 2 years versus 22% in patients treated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surgically.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5077" y="5919084"/>
            <a:ext cx="99737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Blaisdell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W.F., et al., Joint study of </a:t>
            </a:r>
            <a:r>
              <a:rPr lang="en-IN" sz="1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extracranial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arterial occlusion. IV. A review </a:t>
            </a:r>
            <a:r>
              <a:rPr lang="en-IN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surgical </a:t>
            </a:r>
            <a:r>
              <a:rPr lang="en-IN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considerations. JAMA, 1969. 209(12): p. 1889-95</a:t>
            </a:r>
            <a:r>
              <a:rPr lang="en-IN" b="1" dirty="0">
                <a:solidFill>
                  <a:schemeClr val="accent2"/>
                </a:solidFill>
                <a:latin typeface="PalatinoLinotype-Roman"/>
              </a:rPr>
              <a:t>.</a:t>
            </a:r>
            <a:endParaRPr lang="en-IN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5" y="163962"/>
            <a:ext cx="10748211" cy="1400530"/>
          </a:xfrm>
        </p:spPr>
        <p:txBody>
          <a:bodyPr/>
          <a:lstStyle/>
          <a:p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ASA/ACCF/AHA/AANN/AANS/ACR/CNS/SAIP/SCAI/SIR/SNIS/SVM/SVS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Management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Patients With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Extracranial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Vertebral Artery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74800"/>
            <a:ext cx="8946541" cy="4673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418" y="25477"/>
            <a:ext cx="1708257" cy="1730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435" y="1305926"/>
            <a:ext cx="5477523" cy="58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3" y="131875"/>
            <a:ext cx="5114697" cy="675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35" y="1788223"/>
            <a:ext cx="6358679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Landmark trials of CEA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medical therapy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NASCET</a:t>
            </a:r>
            <a:r>
              <a:rPr lang="en-US" sz="2400" dirty="0" smtClean="0"/>
              <a:t>: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North American Symptomatic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Carotid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Endarterectomy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Trial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ACAS: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Atherosclerosis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ACST: Asymptomatic Carotid Surgery Trial</a:t>
            </a: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ECST : European Carotid Surgery trial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54196"/>
              </p:ext>
            </p:extLst>
          </p:nvPr>
        </p:nvGraphicFramePr>
        <p:xfrm>
          <a:off x="1090762" y="1806148"/>
          <a:ext cx="10272291" cy="4956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097"/>
                <a:gridCol w="3424097"/>
                <a:gridCol w="3424097"/>
              </a:tblGrid>
              <a:tr h="36067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NASCET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ECST</a:t>
                      </a:r>
                      <a:endParaRPr lang="en-IN" dirty="0"/>
                    </a:p>
                  </a:txBody>
                  <a:tcPr/>
                </a:tc>
              </a:tr>
              <a:tr h="889337">
                <a:tc>
                  <a:txBody>
                    <a:bodyPr/>
                    <a:lstStyle/>
                    <a:p>
                      <a:r>
                        <a:rPr lang="en-US" dirty="0" smtClean="0"/>
                        <a:t>TRIAL</a:t>
                      </a:r>
                      <a:r>
                        <a:rPr lang="en-US" baseline="0" dirty="0" smtClean="0"/>
                        <a:t> TYPE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RANDOMISED CONTROL,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MULTI CENTRE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RANDOMISED CONTROL, MULTI CENTRE</a:t>
                      </a:r>
                      <a:endParaRPr lang="en-IN" dirty="0"/>
                    </a:p>
                  </a:txBody>
                  <a:tcPr/>
                </a:tc>
              </a:tr>
              <a:tr h="360676"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 AND CANADA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EUROPE</a:t>
                      </a:r>
                      <a:endParaRPr lang="en-IN" dirty="0"/>
                    </a:p>
                  </a:txBody>
                  <a:tcPr/>
                </a:tc>
              </a:tr>
              <a:tr h="1689741">
                <a:tc>
                  <a:txBody>
                    <a:bodyPr/>
                    <a:lstStyle/>
                    <a:p>
                      <a:r>
                        <a:rPr lang="en-US" dirty="0" smtClean="0"/>
                        <a:t>INCLUSION</a:t>
                      </a:r>
                      <a:r>
                        <a:rPr lang="en-US" baseline="0" dirty="0" smtClean="0"/>
                        <a:t> CRITERIA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80 YEARS WITH TIA/</a:t>
                      </a:r>
                      <a:r>
                        <a:rPr lang="en-US" baseline="0" dirty="0" smtClean="0"/>
                        <a:t> NON DISABLING STROKE WITHIN PREVIOUS 120 DAYS WITH CAROTID STENOSIS 30-99%.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AGE WITH TIA/ NON DISABLING STROKE WITHIN 6 MONTHS WITH SOME DEGREE OF CAROTID</a:t>
                      </a:r>
                      <a:r>
                        <a:rPr lang="en-US" baseline="0" dirty="0" smtClean="0"/>
                        <a:t> STENOSIS</a:t>
                      </a:r>
                      <a:endParaRPr lang="en-IN" dirty="0"/>
                    </a:p>
                  </a:txBody>
                  <a:tcPr/>
                </a:tc>
              </a:tr>
              <a:tr h="360676">
                <a:tc>
                  <a:txBody>
                    <a:bodyPr/>
                    <a:lstStyle/>
                    <a:p>
                      <a:r>
                        <a:rPr lang="en-US" dirty="0" smtClean="0"/>
                        <a:t>NO OF PATIENTS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1415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3024</a:t>
                      </a:r>
                      <a:endParaRPr lang="en-IN" dirty="0"/>
                    </a:p>
                  </a:txBody>
                  <a:tcPr/>
                </a:tc>
              </a:tr>
              <a:tr h="360676">
                <a:tc>
                  <a:txBody>
                    <a:bodyPr/>
                    <a:lstStyle/>
                    <a:p>
                      <a:r>
                        <a:rPr lang="en-US" dirty="0" smtClean="0"/>
                        <a:t>RANDOMIZATION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50:50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60:40</a:t>
                      </a:r>
                      <a:endParaRPr lang="en-IN" dirty="0"/>
                    </a:p>
                  </a:txBody>
                  <a:tcPr/>
                </a:tc>
              </a:tr>
              <a:tr h="889337">
                <a:tc>
                  <a:txBody>
                    <a:bodyPr/>
                    <a:lstStyle/>
                    <a:p>
                      <a:r>
                        <a:rPr lang="en-US" dirty="0" smtClean="0"/>
                        <a:t>CONCLUSION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CEA BENEFICIAL IN SYMPTOMATIC PATIENTS WITH &gt; 50% STENOSIS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CEA BENEFICIAL IN SYMPTOMATIC PATIENTS WITH &gt; 80% STENOSIS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1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31" y="452718"/>
            <a:ext cx="6340490" cy="59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227248"/>
            <a:ext cx="11534128" cy="162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12" y="2137212"/>
            <a:ext cx="5627333" cy="40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Paradigm Shift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43" y="1313404"/>
            <a:ext cx="6110039" cy="534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039" y="1300700"/>
            <a:ext cx="6198958" cy="53607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084" y="2181726"/>
            <a:ext cx="2919663" cy="2903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3% RULE</a:t>
            </a:r>
            <a:endParaRPr lang="en-IN" sz="2800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949096"/>
              </p:ext>
            </p:extLst>
          </p:nvPr>
        </p:nvGraphicFramePr>
        <p:xfrm>
          <a:off x="3044412" y="2052638"/>
          <a:ext cx="9200416" cy="3607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137"/>
                <a:gridCol w="3525321"/>
                <a:gridCol w="3185958"/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RISK FACTOR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Advanced</a:t>
                      </a:r>
                      <a:r>
                        <a:rPr lang="en-US" baseline="0" dirty="0" smtClean="0"/>
                        <a:t> age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&gt;80 </a:t>
                      </a:r>
                      <a:r>
                        <a:rPr lang="en-US" dirty="0" err="1" smtClean="0"/>
                        <a:t>yrs</a:t>
                      </a:r>
                      <a:endParaRPr lang="en-IN" dirty="0"/>
                    </a:p>
                  </a:txBody>
                  <a:tcPr/>
                </a:tc>
              </a:tr>
              <a:tr h="158517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Decreased</a:t>
                      </a:r>
                      <a:r>
                        <a:rPr lang="en-US" baseline="0" dirty="0" smtClean="0"/>
                        <a:t> Cerebral reserve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Dementia</a:t>
                      </a:r>
                    </a:p>
                    <a:p>
                      <a:r>
                        <a:rPr lang="en-US" dirty="0" smtClean="0"/>
                        <a:t>Multiple lacunar infarcts</a:t>
                      </a:r>
                    </a:p>
                    <a:p>
                      <a:r>
                        <a:rPr lang="en-US" dirty="0" smtClean="0"/>
                        <a:t>Intracranial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microangiopathy</a:t>
                      </a:r>
                      <a:endParaRPr lang="en-US" dirty="0" smtClean="0"/>
                    </a:p>
                    <a:p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ANGIOGRAPHIC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Excessive Tortuosity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or more 90 degree bends 5 cm of the lesion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Heavy Calcification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Concentric circumferential</a:t>
                      </a:r>
                      <a:r>
                        <a:rPr lang="en-US" baseline="0" dirty="0" smtClean="0"/>
                        <a:t> calcification width &gt;3mm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4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 has a lower stroke rate than CAS but CAS has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lower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rate than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mortality, stroke and MI are mingled together as a single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end-point, then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strategies are equivalent on the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long-term.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is strongly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against selecting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 as the initial choice of revascularization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esults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either technique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critically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dependent on the skills of the performing physician.</a:t>
            </a: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Restenosis after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 slightly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restenosis after CEA but the severe, clinically significant restenosis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uncommon.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/>
              <a:t>        </a:t>
            </a:r>
          </a:p>
          <a:p>
            <a:pPr marL="0" indent="0">
              <a:buNone/>
            </a:pPr>
            <a:r>
              <a:rPr lang="en-US" sz="6600" dirty="0"/>
              <a:t> </a:t>
            </a:r>
            <a:r>
              <a:rPr lang="en-US" sz="6600" dirty="0" smtClean="0"/>
              <a:t>        THANK YOU</a:t>
            </a:r>
            <a:endParaRPr lang="en-IN" sz="6600" dirty="0"/>
          </a:p>
        </p:txBody>
      </p:sp>
    </p:spTree>
    <p:extLst>
      <p:ext uri="{BB962C8B-B14F-4D97-AF65-F5344CB8AC3E}">
        <p14:creationId xmlns:p14="http://schemas.microsoft.com/office/powerpoint/2010/main" val="226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19" y="2052918"/>
            <a:ext cx="8170106" cy="419548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methods for assessing severity in carotid stenosis in NASCET and ECST.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definitions for stroke outcomes: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NASCET: event with symptoms lasting &gt; 24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retinal infarcts were included.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ECST: event with symptoms lasting &gt; 7 days, retinal infarcts not included.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czytelniamedyczna.pl/img/ryciny/pnm/2012/20120801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74" y="58576"/>
            <a:ext cx="3436796" cy="35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zytelniamedyczna.pl/img/ryciny/pnm/2012/20120802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74" y="3647919"/>
            <a:ext cx="3590846" cy="328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4347412"/>
            <a:ext cx="8947522" cy="2374230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 analysis of ECST and NASCET: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5-year risk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ischemic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stroke with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&lt;30% stenosis (absolute risk reduction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–2.2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P =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30-49% stenosis (absolute risk reduction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3.2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P = 0.6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arginal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to 69% stenosis (absolute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 reduction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4.6%, P =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0.04)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ighly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beneficial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≥70% stenosis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near-occlusion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(absolute risk reduction of 16.0%, P &lt; 0.001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near total occlusion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(absolute risk reduction of –1.7%,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=0.9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50" y="0"/>
            <a:ext cx="7415046" cy="421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4780547"/>
            <a:ext cx="8946541" cy="1467852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2176"/>
            <a:ext cx="12245483" cy="40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2271</TotalTime>
  <Words>4414</Words>
  <Application>Microsoft Office PowerPoint</Application>
  <PresentationFormat>Widescreen</PresentationFormat>
  <Paragraphs>431</Paragraphs>
  <Slides>64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Century Gothic</vt:lpstr>
      <vt:lpstr>FranklinGothic-Book</vt:lpstr>
      <vt:lpstr>PalatinoLinotype-Roman</vt:lpstr>
      <vt:lpstr>Times New Roman</vt:lpstr>
      <vt:lpstr>Wingdings</vt:lpstr>
      <vt:lpstr>Wingdings 3</vt:lpstr>
      <vt:lpstr>Ion</vt:lpstr>
      <vt:lpstr>Φωτογραφία του Photo Editor</vt:lpstr>
      <vt:lpstr>Revascularization in Carotid artery stenosis</vt:lpstr>
      <vt:lpstr>Questions?</vt:lpstr>
      <vt:lpstr>                                        INTRODUCTION</vt:lpstr>
      <vt:lpstr>Carotid Stenosis Management Strategies</vt:lpstr>
      <vt:lpstr>Evidence</vt:lpstr>
      <vt:lpstr>Landmark trials of CEA vs medical therapy</vt:lpstr>
      <vt:lpstr>PowerPoint Presentation</vt:lpstr>
      <vt:lpstr>PowerPoint Presentation</vt:lpstr>
      <vt:lpstr>PowerPoint Presentation</vt:lpstr>
      <vt:lpstr>NASCET- Perioperative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initial case-series and registries of carotid stenting</vt:lpstr>
      <vt:lpstr>Global carotid artery stent registry Update in 2003</vt:lpstr>
      <vt:lpstr>Registries included patients who are considered high risk for CEA :</vt:lpstr>
      <vt:lpstr>RCTs comparing CEA versus CAS</vt:lpstr>
      <vt:lpstr>CAVATAS trial Carotid and Vertebral Artery Transluminal Angioplasty Study</vt:lpstr>
      <vt:lpstr>PowerPoint Presentation</vt:lpstr>
      <vt:lpstr>PowerPoint Presentation</vt:lpstr>
      <vt:lpstr>SAPPHIRE trial Stenting and Angioplasty with Protection in Patients at High Risk for Endarterectomy</vt:lpstr>
      <vt:lpstr>PowerPoint Presentation</vt:lpstr>
      <vt:lpstr>PowerPoint Presentation</vt:lpstr>
      <vt:lpstr>CARESS trial Carotid Revascularization Using Endarterectomy or Stenting Systems</vt:lpstr>
      <vt:lpstr>PowerPoint Presentation</vt:lpstr>
      <vt:lpstr>SPACE trial Stent-protected angioplasty versus carotid endarterectomy trial 30 day results. Randomised non inferiority trial.</vt:lpstr>
      <vt:lpstr>PowerPoint Presentation</vt:lpstr>
      <vt:lpstr>PowerPoint Presentation</vt:lpstr>
      <vt:lpstr>Criticisms of SPACE</vt:lpstr>
      <vt:lpstr>EVA-3S trial Endarterectomy Versus Angioplasty in Patients with Symptomatic Severe Carotid Stenosis </vt:lpstr>
      <vt:lpstr>PowerPoint Presentation</vt:lpstr>
      <vt:lpstr>ICSS trial International Carotid Stenting study</vt:lpstr>
      <vt:lpstr>PowerPoint Presentation</vt:lpstr>
      <vt:lpstr>CREST trial Carotid Revascularization Endarterectomy vs. Stent Trial</vt:lpstr>
      <vt:lpstr>PowerPoint Presentation</vt:lpstr>
      <vt:lpstr>PowerPoint Presentation</vt:lpstr>
      <vt:lpstr>Hemodynamic depression</vt:lpstr>
      <vt:lpstr>Hyperperfusion syndrome</vt:lpstr>
      <vt:lpstr>Limitations of available data</vt:lpstr>
      <vt:lpstr>Proximal protection devices</vt:lpstr>
      <vt:lpstr>Trials for Proximal protection devices.</vt:lpstr>
      <vt:lpstr>PowerPoint Presentation</vt:lpstr>
      <vt:lpstr>A new set of trials called “Trials 2” are now developing and ongoing</vt:lpstr>
      <vt:lpstr>Specific conditions Restenosis after carotid angioplasty</vt:lpstr>
      <vt:lpstr>PowerPoint Presentation</vt:lpstr>
      <vt:lpstr>PowerPoint Presentation</vt:lpstr>
      <vt:lpstr>Restenosis after carotid endarterectomy</vt:lpstr>
      <vt:lpstr>PowerPoint Presentation</vt:lpstr>
      <vt:lpstr>Carotid disease in CABG population</vt:lpstr>
      <vt:lpstr>PowerPoint Presentation</vt:lpstr>
      <vt:lpstr>PowerPoint Presentation</vt:lpstr>
      <vt:lpstr>PowerPoint Presentation</vt:lpstr>
      <vt:lpstr>2011 ACC/AHA guidelines for Coronary Artery Bypass Graft Surgery</vt:lpstr>
      <vt:lpstr>CEA in presence of contralateral occlusion</vt:lpstr>
      <vt:lpstr>ASA/ACCF/AHA/AANN/AANS/ACR/CNS/SAIP/SCAI/SIR/SNIS/SVM/SVS 2011 Guideline on the Management of Patients With Extracranial Carotid and Vertebral Artery Disease</vt:lpstr>
      <vt:lpstr>PowerPoint Presentation</vt:lpstr>
      <vt:lpstr>PowerPoint Presentation</vt:lpstr>
      <vt:lpstr>PowerPoint Presentation</vt:lpstr>
      <vt:lpstr>Paradigm Shift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Revascularization in Carotid artery stenosis</dc:title>
  <dc:creator>Acer</dc:creator>
  <cp:lastModifiedBy>Acer</cp:lastModifiedBy>
  <cp:revision>183</cp:revision>
  <dcterms:created xsi:type="dcterms:W3CDTF">2015-10-16T15:07:12Z</dcterms:created>
  <dcterms:modified xsi:type="dcterms:W3CDTF">2015-11-13T02:25:47Z</dcterms:modified>
</cp:coreProperties>
</file>